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9BEC4-B488-4BE3-981C-B3C88DD2F979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3B0A9-00C6-4D43-806F-BE1382B11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5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2B999A-B086-4BF7-9503-B91FEABEB9B2}" type="slidenum">
              <a:rPr lang="en-US"/>
              <a:pPr/>
              <a:t>8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0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B33A4-A763-4722-B9CB-E5B1237D605A}" type="slidenum">
              <a:rPr lang="en-US"/>
              <a:pPr/>
              <a:t>11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7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B62-B7CE-4BCB-A92F-896E1BCBC6C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55A-EE06-467E-817E-9DA1AA00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3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B62-B7CE-4BCB-A92F-896E1BCBC6C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55A-EE06-467E-817E-9DA1AA00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87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B62-B7CE-4BCB-A92F-896E1BCBC6C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55A-EE06-467E-817E-9DA1AA00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85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F6DAA3-563E-4EF4-A88F-94E4773FC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B62-B7CE-4BCB-A92F-896E1BCBC6C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55A-EE06-467E-817E-9DA1AA00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5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B62-B7CE-4BCB-A92F-896E1BCBC6C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55A-EE06-467E-817E-9DA1AA00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5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B62-B7CE-4BCB-A92F-896E1BCBC6C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55A-EE06-467E-817E-9DA1AA00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8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B62-B7CE-4BCB-A92F-896E1BCBC6C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55A-EE06-467E-817E-9DA1AA00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7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B62-B7CE-4BCB-A92F-896E1BCBC6C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55A-EE06-467E-817E-9DA1AA00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4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B62-B7CE-4BCB-A92F-896E1BCBC6C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55A-EE06-467E-817E-9DA1AA00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35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B62-B7CE-4BCB-A92F-896E1BCBC6C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55A-EE06-467E-817E-9DA1AA00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5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2FB62-B7CE-4BCB-A92F-896E1BCBC6C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5855A-EE06-467E-817E-9DA1AA00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3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2FB62-B7CE-4BCB-A92F-896E1BCBC6CA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5855A-EE06-467E-817E-9DA1AA00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0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microsoft.com/office/2007/relationships/hdphoto" Target="../media/hdphoto8.wdp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../VO%20THUAT%201/MPEGAV/AVSEQ01.DA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835308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BÀI 15:</a:t>
            </a:r>
          </a:p>
          <a:p>
            <a:pPr algn="ctr"/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ĐỊNH LUẬT BẢO TOÀN KHỐI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LƯỢNg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2052" name="Picture 4" descr="C:\Users\HUYEN\Desktop\BACKGROUND\pngtree-two-soaked-water-test-tubes-illustration-png-image_46874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17" b="86167" l="11167" r="93750">
                        <a14:foregroundMark x1="83583" y1="78417" x2="83583" y2="78417"/>
                        <a14:foregroundMark x1="22917" y1="10083" x2="22917" y2="10083"/>
                        <a14:foregroundMark x1="26417" y1="14667" x2="26417" y2="14667"/>
                        <a14:foregroundMark x1="46333" y1="11167" x2="46333" y2="11167"/>
                        <a14:foregroundMark x1="49417" y1="5000" x2="49417" y2="5000"/>
                        <a14:foregroundMark x1="78583" y1="34417" x2="78583" y2="34417"/>
                        <a14:foregroundMark x1="75500" y1="40583" x2="75500" y2="40583"/>
                        <a14:foregroundMark x1="79167" y1="24500" x2="79167" y2="24500"/>
                        <a14:backgroundMark x1="59667" y1="42667" x2="59667" y2="42667"/>
                        <a14:backgroundMark x1="58083" y1="25333" x2="58083" y2="25333"/>
                        <a14:backgroundMark x1="38417" y1="25083" x2="38417" y2="25083"/>
                        <a14:backgroundMark x1="5000" y1="22250" x2="5000" y2="22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76600"/>
            <a:ext cx="4572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5667" y1="45395" x2="5667" y2="45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36557"/>
            <a:ext cx="4910837" cy="570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3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533400" y="1447800"/>
            <a:ext cx="7848600" cy="4038600"/>
          </a:xfrm>
          <a:prstGeom prst="cloudCallout">
            <a:avLst>
              <a:gd name="adj1" fmla="val -47301"/>
              <a:gd name="adj2" fmla="val 76349"/>
            </a:avLst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6056" y="228600"/>
            <a:ext cx="29413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cs typeface="Times New Roman" pitchFamily="18" charset="0"/>
              </a:rPr>
              <a:t>TRẢ LỜI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  <p:pic>
        <p:nvPicPr>
          <p:cNvPr id="6" name="Picture 3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667" y1="45395" x2="5667" y2="45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4072637" cy="486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2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555875" y="1773238"/>
            <a:ext cx="467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70618" y="381000"/>
            <a:ext cx="3384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III.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Áp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dụng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97" name="Text Box 17"/>
              <p:cNvSpPr txBox="1">
                <a:spLocks noChangeArrowheads="1"/>
              </p:cNvSpPr>
              <p:nvPr/>
            </p:nvSpPr>
            <p:spPr bwMode="auto">
              <a:xfrm>
                <a:off x="685800" y="1310263"/>
                <a:ext cx="6781800" cy="646331"/>
              </a:xfrm>
              <a:prstGeom prst="rect">
                <a:avLst/>
              </a:prstGeom>
              <a:ln>
                <a:noFill/>
              </a:ln>
              <a:ex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 err="1">
                    <a:latin typeface="Times New Roman" pitchFamily="18" charset="0"/>
                  </a:rPr>
                  <a:t>Có</a:t>
                </a:r>
                <a:r>
                  <a:rPr lang="en-US" sz="3600" dirty="0"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</a:rPr>
                  <a:t>phản</a:t>
                </a:r>
                <a:r>
                  <a:rPr lang="en-US" sz="3600" dirty="0">
                    <a:latin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</a:rPr>
                  <a:t>ứng</a:t>
                </a:r>
                <a:r>
                  <a:rPr lang="en-US" sz="3600" dirty="0">
                    <a:latin typeface="Times New Roman" pitchFamily="18" charset="0"/>
                  </a:rPr>
                  <a:t>:	</a:t>
                </a:r>
                <a:r>
                  <a:rPr lang="en-US" sz="3600" b="1" dirty="0">
                    <a:solidFill>
                      <a:srgbClr val="003399"/>
                    </a:solidFill>
                    <a:latin typeface="Times New Roman" pitchFamily="18" charset="0"/>
                  </a:rPr>
                  <a:t>A + B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3399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3600" b="1" dirty="0" smtClean="0">
                    <a:solidFill>
                      <a:srgbClr val="003399"/>
                    </a:solidFill>
                    <a:latin typeface="Times New Roman" pitchFamily="18" charset="0"/>
                  </a:rPr>
                  <a:t>   C </a:t>
                </a:r>
                <a:r>
                  <a:rPr lang="en-US" sz="3600" b="1" dirty="0">
                    <a:solidFill>
                      <a:srgbClr val="003399"/>
                    </a:solidFill>
                    <a:latin typeface="Times New Roman" pitchFamily="18" charset="0"/>
                  </a:rPr>
                  <a:t>+ D</a:t>
                </a:r>
              </a:p>
            </p:txBody>
          </p:sp>
        </mc:Choice>
        <mc:Fallback xmlns="">
          <p:sp>
            <p:nvSpPr>
              <p:cNvPr id="20497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310263"/>
                <a:ext cx="67818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0" y="2286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Theo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định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luật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bảo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toàn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khối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</a:rPr>
              <a:t>biểu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509" y="4191000"/>
            <a:ext cx="8820982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m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A, B, C, D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2600" y="3067026"/>
            <a:ext cx="5136318" cy="66346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+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=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+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-158344" y="627221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9256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/>
      <p:bldP spid="20497" grpId="0" animBg="1"/>
      <p:bldP spid="20499" grpId="0"/>
      <p:bldP spid="2" grpId="0" animBg="1"/>
      <p:bldP spid="3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06485" y="1073668"/>
            <a:ext cx="8881249" cy="1569660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10351" y="2772363"/>
            <a:ext cx="8877383" cy="2554545"/>
          </a:xfrm>
          <a:prstGeom prst="rect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-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phản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ứng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</a:rPr>
              <a:t>Barium chloride + Sodium sulfate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sym typeface="Wingdings 3" pitchFamily="18" charset="2"/>
              </a:rPr>
              <a:t>  Barium sulfate + Sodium chloride</a:t>
            </a: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sym typeface="Wingdings 3" pitchFamily="18" charset="2"/>
              </a:rPr>
              <a:t>-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30229" y="228600"/>
            <a:ext cx="3384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III.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Áp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dụng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-99158" y="5562600"/>
            <a:ext cx="9296400" cy="52322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</a:rPr>
              <a:t>m</a:t>
            </a:r>
            <a:r>
              <a:rPr lang="en-US" sz="2800" b="1" baseline="-25000" dirty="0" err="1">
                <a:solidFill>
                  <a:srgbClr val="002060"/>
                </a:solidFill>
                <a:latin typeface="Times New Roman" pitchFamily="18" charset="0"/>
              </a:rPr>
              <a:t>Barium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</a:rPr>
              <a:t>chloride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+ m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</a:rPr>
              <a:t> Sodium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</a:rPr>
              <a:t>sulfate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sym typeface="Wingdings 3" pitchFamily="18" charset="2"/>
              </a:rPr>
              <a:t>=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sym typeface="Wingdings 3" pitchFamily="18" charset="2"/>
              </a:rPr>
              <a:t>m</a:t>
            </a:r>
            <a:r>
              <a:rPr lang="en-US" sz="2800" b="1" baseline="-25000" dirty="0" err="1">
                <a:solidFill>
                  <a:srgbClr val="002060"/>
                </a:solidFill>
                <a:latin typeface="Times New Roman" pitchFamily="18" charset="0"/>
                <a:sym typeface="Wingdings 3" pitchFamily="18" charset="2"/>
              </a:rPr>
              <a:t>Barium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  <a:sym typeface="Wingdings 3" pitchFamily="18" charset="2"/>
              </a:rPr>
              <a:t>sulfate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sym typeface="Wingdings 3" pitchFamily="18" charset="2"/>
              </a:rPr>
              <a:t> + m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  <a:sym typeface="Wingdings 3" pitchFamily="18" charset="2"/>
              </a:rPr>
              <a:t> Sodium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800" b="1" baseline="-25000" dirty="0">
                <a:solidFill>
                  <a:srgbClr val="002060"/>
                </a:solidFill>
                <a:latin typeface="Times New Roman" pitchFamily="18" charset="0"/>
                <a:sym typeface="Wingdings 3" pitchFamily="18" charset="2"/>
              </a:rPr>
              <a:t>chloride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26629475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5" grpId="0" animBg="1"/>
      <p:bldP spid="11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0" y="304800"/>
            <a:ext cx="9112928" cy="6954915"/>
          </a:xfrm>
          <a:prstGeom prst="irregularSeal1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định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luật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bảo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toàn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khối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, ta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sẽ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khối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nếu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khối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lượng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</a:rPr>
              <a:t>kia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</a:rPr>
              <a:t>. </a:t>
            </a:r>
          </a:p>
          <a:p>
            <a:pPr algn="ctr"/>
            <a:endParaRPr lang="en-US" sz="3200" b="1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228600" y="304800"/>
            <a:ext cx="3384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III.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Áp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dụng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7" name="Picture 3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667" y1="45395" x2="5667" y2="45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6087"/>
            <a:ext cx="4148837" cy="502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6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85292" y="620688"/>
            <a:ext cx="9013909" cy="156966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</a:rPr>
              <a:t>thí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Sodium sulfate (Na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SO</a:t>
            </a:r>
            <a:r>
              <a:rPr lang="en-US" sz="2400" baseline="-25000" dirty="0" smtClean="0">
                <a:latin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14,2 gam, </a:t>
            </a:r>
            <a:r>
              <a:rPr lang="en-US" sz="2400" dirty="0" err="1">
                <a:latin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</a:rPr>
              <a:t>:  </a:t>
            </a:r>
            <a:r>
              <a:rPr lang="en-US" sz="2400" dirty="0" smtClean="0">
                <a:latin typeface="Times New Roman" pitchFamily="18" charset="0"/>
              </a:rPr>
              <a:t>Barium sulfate (BaSO</a:t>
            </a:r>
            <a:r>
              <a:rPr lang="en-US" sz="2400" baseline="-25000" dirty="0" smtClean="0">
                <a:latin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23,3 gam, </a:t>
            </a:r>
            <a:r>
              <a:rPr lang="en-US" sz="2400" dirty="0" smtClean="0">
                <a:latin typeface="Times New Roman" pitchFamily="18" charset="0"/>
              </a:rPr>
              <a:t>Sodium chloride 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</a:rPr>
              <a:t>NaCl</a:t>
            </a:r>
            <a:r>
              <a:rPr lang="en-US" sz="2400" dirty="0">
                <a:latin typeface="Times New Roman" pitchFamily="18" charset="0"/>
              </a:rPr>
              <a:t>)  </a:t>
            </a:r>
            <a:r>
              <a:rPr lang="en-US" sz="2400" dirty="0" err="1">
                <a:latin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</a:rPr>
              <a:t> 11,7 </a:t>
            </a:r>
            <a:r>
              <a:rPr lang="en-US" sz="2400" dirty="0" smtClean="0">
                <a:latin typeface="Times New Roman" pitchFamily="18" charset="0"/>
              </a:rPr>
              <a:t>gam. </a:t>
            </a:r>
            <a:r>
              <a:rPr lang="en-US" sz="2400" dirty="0" err="1" smtClean="0">
                <a:latin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tính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Barium chloride (BaCl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07504" y="2348880"/>
                <a:ext cx="8906308" cy="435234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Phương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itchFamily="18" charset="0"/>
                  </a:rPr>
                  <a:t>trình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itchFamily="18" charset="0"/>
                  </a:rPr>
                  <a:t>chữ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itchFamily="18" charset="0"/>
                  </a:rPr>
                  <a:t>của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itchFamily="18" charset="0"/>
                  </a:rPr>
                  <a:t>phản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Times New Roman" pitchFamily="18" charset="0"/>
                  </a:rPr>
                  <a:t>ứng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: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Barium chloride + Sodium sulfate 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Times New Roman" pitchFamily="18" charset="0"/>
                    <a:sym typeface="Wingdings 3" pitchFamily="18" charset="2"/>
                  </a:rPr>
                  <a:t>  Barium sulfate  + Sodium chloride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Theo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định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luật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bảo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toàn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khối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lượng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2060"/>
                    </a:solidFill>
                    <a:latin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: </a:t>
                </a:r>
                <a:endParaRPr lang="en-US" sz="2800" dirty="0" smtClean="0">
                  <a:solidFill>
                    <a:srgbClr val="002060"/>
                  </a:solidFill>
                  <a:latin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2060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BaCl</m:t>
                            </m:r>
                          </m:e>
                          <m:sub>
                            <m:r>
                              <a:rPr lang="en-US" sz="2800" i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Na</m:t>
                            </m:r>
                          </m:e>
                          <m:sub>
                            <m:r>
                              <a:rPr lang="en-US" sz="2800" i="0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SO</m:t>
                            </m:r>
                          </m:e>
                          <m:sub>
                            <m:r>
                              <a:rPr lang="en-US" sz="2800" i="0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sym typeface="Wingdings 3" pitchFamily="18" charset="2"/>
                  </a:rPr>
                  <a:t>=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  <a:sym typeface="Wingdings 3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 dirty="0">
                            <a:solidFill>
                              <a:srgbClr val="002060"/>
                            </a:solidFill>
                            <a:latin typeface="Cambria Math"/>
                            <a:sym typeface="Wingdings 3" pitchFamily="18" charset="2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800" i="1" dirty="0">
                                <a:solidFill>
                                  <a:srgbClr val="002060"/>
                                </a:solidFill>
                                <a:latin typeface="Cambria Math"/>
                                <a:sym typeface="Wingdings 3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dirty="0">
                                <a:solidFill>
                                  <a:srgbClr val="002060"/>
                                </a:solidFill>
                                <a:latin typeface="Cambria Math"/>
                                <a:sym typeface="Wingdings 3" pitchFamily="18" charset="2"/>
                              </a:rPr>
                              <m:t>BaSO</m:t>
                            </m:r>
                          </m:e>
                          <m:sub>
                            <m:r>
                              <a:rPr lang="en-US" sz="2800" i="0" dirty="0">
                                <a:solidFill>
                                  <a:srgbClr val="002060"/>
                                </a:solidFill>
                                <a:latin typeface="Cambria Math"/>
                                <a:sym typeface="Wingdings 3" pitchFamily="18" charset="2"/>
                              </a:rPr>
                              <m:t>4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  <a:sym typeface="Wingdings 3" pitchFamily="18" charset="2"/>
                  </a:rPr>
                  <a:t> 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sym typeface="Wingdings 3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2060"/>
                            </a:solidFill>
                            <a:latin typeface="Cambria Math"/>
                            <a:sym typeface="Wingdings 3" pitchFamily="18" charset="2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2060"/>
                            </a:solidFill>
                            <a:latin typeface="Cambria Math"/>
                            <a:sym typeface="Wingdings 3" pitchFamily="18" charset="2"/>
                          </a:rPr>
                          <m:t>NaCl</m:t>
                        </m:r>
                      </m:sub>
                    </m:sSub>
                  </m:oMath>
                </a14:m>
                <a:endParaRPr lang="en-US" sz="2800" baseline="-25000" dirty="0">
                  <a:solidFill>
                    <a:srgbClr val="002060"/>
                  </a:solidFill>
                  <a:latin typeface="Times New Roman" pitchFamily="18" charset="0"/>
                  <a:sym typeface="Wingdings 3" pitchFamily="18" charset="2"/>
                </a:endParaRP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sz="2800" b="0" i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2060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BaCl</m:t>
                            </m:r>
                          </m:e>
                          <m:sub>
                            <m:r>
                              <a:rPr lang="en-US" sz="2800" i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+    14,2  =   23,3      +     11,7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endParaRPr lang="en-US" sz="2800" dirty="0" smtClean="0">
                  <a:solidFill>
                    <a:srgbClr val="002060"/>
                  </a:solidFill>
                  <a:latin typeface="Times New Roman" pitchFamily="18" charset="0"/>
                </a:endParaRPr>
              </a:p>
              <a:p>
                <a:pPr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2800" i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i="0">
                            <a:solidFill>
                              <a:srgbClr val="002060"/>
                            </a:solidFill>
                            <a:latin typeface="Cambria Math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BaCl</m:t>
                            </m:r>
                          </m:e>
                          <m:sub>
                            <m:r>
                              <a:rPr lang="en-US" sz="2800" i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=   (23,3 + 11,7)   -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en-US" sz="2800" dirty="0">
                    <a:solidFill>
                      <a:srgbClr val="002060"/>
                    </a:solidFill>
                    <a:latin typeface="Times New Roman" pitchFamily="18" charset="0"/>
                  </a:rPr>
                  <a:t>14,2 =  20,8 (g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)</a:t>
                </a:r>
                <a:endParaRPr lang="en-US" sz="2800" b="1" dirty="0" smtClean="0">
                  <a:solidFill>
                    <a:srgbClr val="002060"/>
                  </a:solidFill>
                  <a:latin typeface="Times New Roman" pitchFamily="18" charset="0"/>
                  <a:sym typeface="Wingdings 3" pitchFamily="18" charset="2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48880"/>
                <a:ext cx="8906308" cy="43523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30229" y="-99392"/>
            <a:ext cx="33845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III.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Áp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dụng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77132724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6443" y="630346"/>
            <a:ext cx="8915400" cy="2308324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cháy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</a:rPr>
              <a:t> 3,1 gam </a:t>
            </a:r>
            <a:r>
              <a:rPr lang="en-US" sz="2400" dirty="0" smtClean="0">
                <a:latin typeface="Times New Roman" pitchFamily="18" charset="0"/>
              </a:rPr>
              <a:t>phosphorus </a:t>
            </a:r>
            <a:r>
              <a:rPr lang="en-US" sz="2400" dirty="0" err="1">
                <a:latin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</a:rPr>
              <a:t> 7,1 gam </a:t>
            </a:r>
            <a:r>
              <a:rPr lang="en-US" sz="2400" dirty="0" err="1">
                <a:latin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diphosphorus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pentoxide</a:t>
            </a:r>
            <a:r>
              <a:rPr lang="en-US" sz="2400" dirty="0" smtClean="0">
                <a:latin typeface="Times New Roman" pitchFamily="18" charset="0"/>
              </a:rPr>
              <a:t> (</a:t>
            </a:r>
            <a:r>
              <a:rPr lang="en-US" sz="2400" dirty="0">
                <a:latin typeface="Times New Roman" pitchFamily="18" charset="0"/>
              </a:rPr>
              <a:t>P</a:t>
            </a:r>
            <a:r>
              <a:rPr lang="en-US" sz="2400" baseline="-25000" dirty="0">
                <a:latin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</a:rPr>
              <a:t>O</a:t>
            </a:r>
            <a:r>
              <a:rPr lang="en-US" sz="2400" baseline="-25000" dirty="0">
                <a:latin typeface="Times New Roman" pitchFamily="18" charset="0"/>
              </a:rPr>
              <a:t>5</a:t>
            </a:r>
            <a:r>
              <a:rPr lang="en-US" sz="2400" dirty="0">
                <a:latin typeface="Times New Roman" pitchFamily="18" charset="0"/>
              </a:rPr>
              <a:t>). </a:t>
            </a:r>
            <a:r>
              <a:rPr lang="en-US" sz="2400" dirty="0" err="1" smtClean="0">
                <a:latin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rằng</a:t>
            </a:r>
            <a:r>
              <a:rPr lang="en-US" sz="2400" dirty="0" smtClean="0">
                <a:latin typeface="Times New Roman" pitchFamily="18" charset="0"/>
              </a:rPr>
              <a:t>, phosphorus </a:t>
            </a:r>
            <a:r>
              <a:rPr lang="en-US" sz="2400" dirty="0" err="1" smtClean="0">
                <a:latin typeface="Times New Roman" pitchFamily="18" charset="0"/>
              </a:rPr>
              <a:t>cháy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xảy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phản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ứng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</a:rPr>
              <a:t> oxygen </a:t>
            </a:r>
            <a:r>
              <a:rPr lang="en-US" sz="2400" dirty="0" err="1" smtClean="0">
                <a:latin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	a. </a:t>
            </a:r>
            <a:r>
              <a:rPr lang="en-US" sz="2400" dirty="0" err="1">
                <a:latin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chữ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	b. </a:t>
            </a:r>
            <a:r>
              <a:rPr lang="en-US" sz="2400" dirty="0" err="1">
                <a:latin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khí</a:t>
            </a:r>
            <a:r>
              <a:rPr lang="en-US" sz="2400" dirty="0" smtClean="0">
                <a:latin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18122"/>
            <a:ext cx="1922463" cy="51911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BÀI TẬP 1</a:t>
            </a:r>
          </a:p>
        </p:txBody>
      </p:sp>
      <p:graphicFrame>
        <p:nvGraphicFramePr>
          <p:cNvPr id="9233" name="Object 1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419350" y="25860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2586038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5" name="Object 2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5667" y1="45395" x2="5667" y2="45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3386837" cy="441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01207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2654423" y="195262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PHƯƠNG PHÁP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" y="838200"/>
            <a:ext cx="746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2400" y="1371600"/>
            <a:ext cx="8686800" cy="1077218"/>
            <a:chOff x="228600" y="1504147"/>
            <a:chExt cx="7772400" cy="1077239"/>
          </a:xfrm>
        </p:grpSpPr>
        <p:sp>
          <p:nvSpPr>
            <p:cNvPr id="61445" name="TextBox 6"/>
            <p:cNvSpPr txBox="1">
              <a:spLocks noChangeArrowheads="1"/>
            </p:cNvSpPr>
            <p:nvPr/>
          </p:nvSpPr>
          <p:spPr bwMode="auto">
            <a:xfrm>
              <a:off x="228600" y="1504147"/>
              <a:ext cx="7772400" cy="107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3200" b="1" i="1" u="sng" dirty="0" err="1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3200" b="1" i="1" u="sng" dirty="0">
                  <a:latin typeface="Times New Roman" pitchFamily="18" charset="0"/>
                  <a:cs typeface="Times New Roman" pitchFamily="18" charset="0"/>
                </a:rPr>
                <a:t> 1: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200" dirty="0" err="1" smtClean="0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phản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ứng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hóa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     A    +    B                  C    +    D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188368" y="2307494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" y="2514600"/>
            <a:ext cx="7924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i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m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+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=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+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2400" y="46482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 i="1" u="sng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i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	    m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+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-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2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latin typeface="Times New Roman" pitchFamily="18" charset="0"/>
              </a:rPr>
              <a:t>Kết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luận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pic>
        <p:nvPicPr>
          <p:cNvPr id="11" name="Picture 3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667" y1="45395" x2="5667" y2="45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91" y="3657600"/>
            <a:ext cx="3522218" cy="392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777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304800"/>
            <a:ext cx="349807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836" y="1828800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BTVN: 2,3/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54 SGK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667" y1="45395" x2="5667" y2="45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77209"/>
            <a:ext cx="3539237" cy="463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4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9269" y="304800"/>
            <a:ext cx="47244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.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Thí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nghiệm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: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28600" y="1219200"/>
            <a:ext cx="8763000" cy="3970318"/>
          </a:xfrm>
          <a:prstGeom prst="rect">
            <a:avLst/>
          </a:prstGeom>
          <a:ln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khay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</a:rPr>
              <a:t> (1) </a:t>
            </a:r>
            <a:r>
              <a:rPr lang="en-US" sz="3600" dirty="0" err="1">
                <a:latin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</a:rPr>
              <a:t>dịch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Barium chloride </a:t>
            </a:r>
            <a:r>
              <a:rPr lang="en-US" sz="3600" dirty="0">
                <a:latin typeface="Times New Roman" pitchFamily="18" charset="0"/>
              </a:rPr>
              <a:t>(BaCl</a:t>
            </a:r>
            <a:r>
              <a:rPr lang="en-US" sz="3600" baseline="-25000" dirty="0">
                <a:latin typeface="Times New Roman" pitchFamily="18" charset="0"/>
              </a:rPr>
              <a:t>2</a:t>
            </a:r>
            <a:r>
              <a:rPr lang="en-US" sz="3600" dirty="0">
                <a:latin typeface="Times New Roman" pitchFamily="18" charset="0"/>
              </a:rPr>
              <a:t>)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</a:rPr>
              <a:t> (2) </a:t>
            </a:r>
            <a:r>
              <a:rPr lang="en-US" sz="3600" dirty="0" err="1">
                <a:latin typeface="Times New Roman" pitchFamily="18" charset="0"/>
              </a:rPr>
              <a:t>chứa</a:t>
            </a:r>
            <a:r>
              <a:rPr lang="en-US" sz="3600" dirty="0">
                <a:latin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</a:rPr>
              <a:t>dịch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Sodium sulfate (Na</a:t>
            </a:r>
            <a:r>
              <a:rPr lang="en-US" sz="3600" baseline="-25000" dirty="0" smtClean="0">
                <a:latin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</a:rPr>
              <a:t>SO</a:t>
            </a:r>
            <a:r>
              <a:rPr lang="en-US" sz="3600" baseline="-25000" dirty="0" smtClean="0">
                <a:latin typeface="Times New Roman" pitchFamily="18" charset="0"/>
              </a:rPr>
              <a:t>4</a:t>
            </a:r>
            <a:r>
              <a:rPr lang="en-US" sz="3600" dirty="0" smtClean="0">
                <a:latin typeface="Times New Roman" pitchFamily="18" charset="0"/>
              </a:rPr>
              <a:t>)</a:t>
            </a:r>
            <a:endParaRPr lang="en-US" sz="36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</a:rPr>
              <a:t>Đổ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</a:rPr>
              <a:t> (2) </a:t>
            </a:r>
            <a:r>
              <a:rPr lang="en-US" sz="3600" dirty="0" err="1">
                <a:latin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cốc</a:t>
            </a:r>
            <a:r>
              <a:rPr lang="en-US" sz="3600" dirty="0">
                <a:latin typeface="Times New Roman" pitchFamily="18" charset="0"/>
              </a:rPr>
              <a:t> (1), </a:t>
            </a:r>
            <a:r>
              <a:rPr lang="en-US" sz="3600" dirty="0" err="1">
                <a:latin typeface="Times New Roman" pitchFamily="18" charset="0"/>
              </a:rPr>
              <a:t>rồi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lắc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</a:rPr>
              <a:t>dịch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trộn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lẫn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4" name="Picture 3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5667" y1="45395" x2="5667" y2="45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3767837" cy="369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80528" y="692696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8875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9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2SO4 tác dụng với BaCl2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2400"/>
            <a:ext cx="9144000" cy="7010400"/>
          </a:xfrm>
        </p:spPr>
      </p:pic>
    </p:spTree>
    <p:extLst>
      <p:ext uri="{BB962C8B-B14F-4D97-AF65-F5344CB8AC3E}">
        <p14:creationId xmlns:p14="http://schemas.microsoft.com/office/powerpoint/2010/main" val="255726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100" name="Rectangle 4"/>
              <p:cNvSpPr>
                <a:spLocks noChangeArrowheads="1"/>
              </p:cNvSpPr>
              <p:nvPr/>
            </p:nvSpPr>
            <p:spPr bwMode="auto">
              <a:xfrm>
                <a:off x="145372" y="914400"/>
                <a:ext cx="8984572" cy="4031873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514350" indent="-514350">
                  <a:spcBef>
                    <a:spcPct val="50000"/>
                  </a:spcBef>
                  <a:buAutoNum type="arabicPeriod"/>
                </a:pPr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Có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phản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ứng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hóa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học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xảy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ra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không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?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Nếu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thì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dựa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vào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dấu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hiệu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nào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?</a:t>
                </a:r>
              </a:p>
              <a:p>
                <a:pPr marL="342900" indent="-342900" algn="just"/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sym typeface="Wingdings 3" pitchFamily="18" charset="2"/>
                  </a:rPr>
                  <a:t> </a:t>
                </a:r>
                <a:endParaRPr lang="en-US" sz="3200" dirty="0">
                  <a:latin typeface="Times New Roman" pitchFamily="18" charset="0"/>
                  <a:sym typeface="Wingdings 3" pitchFamily="18" charset="2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en-US" sz="3200" b="1" dirty="0" err="1" smtClean="0">
                    <a:latin typeface="Times New Roman" pitchFamily="18" charset="0"/>
                    <a:sym typeface="Wingdings 3" pitchFamily="18" charset="2"/>
                  </a:rPr>
                  <a:t>Dấu</a:t>
                </a:r>
                <a:r>
                  <a:rPr lang="en-US" sz="3200" b="1" dirty="0" smtClean="0">
                    <a:latin typeface="Times New Roman" pitchFamily="18" charset="0"/>
                    <a:sym typeface="Wingdings 3" pitchFamily="18" charset="2"/>
                  </a:rPr>
                  <a:t> </a:t>
                </a:r>
                <a:r>
                  <a:rPr lang="en-US" sz="3200" b="1" dirty="0" err="1">
                    <a:latin typeface="Times New Roman" pitchFamily="18" charset="0"/>
                    <a:sym typeface="Wingdings 3" pitchFamily="18" charset="2"/>
                  </a:rPr>
                  <a:t>hiệu</a:t>
                </a:r>
                <a:r>
                  <a:rPr lang="en-US" sz="3200" b="1" dirty="0">
                    <a:latin typeface="Times New Roman" pitchFamily="18" charset="0"/>
                    <a:sym typeface="Wingdings 3" pitchFamily="18" charset="2"/>
                  </a:rPr>
                  <a:t>: </a:t>
                </a:r>
                <a:endParaRPr lang="en-US" sz="3200" b="1" dirty="0" smtClean="0">
                  <a:latin typeface="Times New Roman" pitchFamily="18" charset="0"/>
                  <a:sym typeface="Wingdings 3" pitchFamily="18" charset="2"/>
                </a:endParaRPr>
              </a:p>
              <a:p>
                <a:pPr algn="just"/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2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Biết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sau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phản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ứng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tạo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ra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hai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chất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mới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: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Barium sulfate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Sodium chloride.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Hãy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phương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trình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chữ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phản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ứng</a:t>
                </a:r>
                <a:r>
                  <a:rPr lang="en-US" sz="32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?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  <a:ea typeface="Cambria Math"/>
                      </a:rPr>
                      <m:t>→ </m:t>
                    </m:r>
                  </m:oMath>
                </a14:m>
                <a:r>
                  <a:rPr lang="en-US" sz="3200" b="1" dirty="0" smtClean="0">
                    <a:latin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</a:rPr>
                  <a:t>Phương </a:t>
                </a:r>
                <a:r>
                  <a:rPr lang="en-US" sz="3200" dirty="0" err="1">
                    <a:latin typeface="Times New Roman" pitchFamily="18" charset="0"/>
                  </a:rPr>
                  <a:t>trình</a:t>
                </a:r>
                <a:r>
                  <a:rPr lang="en-US" sz="3200" dirty="0">
                    <a:latin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</a:rPr>
                  <a:t>chữ</a:t>
                </a:r>
                <a:r>
                  <a:rPr lang="en-US" sz="3200" dirty="0">
                    <a:latin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</a:rPr>
                  <a:t>phản</a:t>
                </a:r>
                <a:r>
                  <a:rPr lang="en-US" sz="3200" dirty="0">
                    <a:latin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</a:rPr>
                  <a:t>ứng</a:t>
                </a:r>
                <a:r>
                  <a:rPr lang="en-US" sz="3200" b="1" dirty="0" smtClean="0">
                    <a:latin typeface="Times New Roman" pitchFamily="18" charset="0"/>
                  </a:rPr>
                  <a:t>:</a:t>
                </a:r>
                <a:endParaRPr lang="en-US" sz="3200" b="1" dirty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410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5372" y="914400"/>
                <a:ext cx="8984572" cy="40318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589837" y="27010"/>
            <a:ext cx="5490137" cy="64633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Trả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lời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câu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hỏi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958" y="5367358"/>
            <a:ext cx="8915400" cy="523220"/>
          </a:xfrm>
          <a:prstGeom prst="rect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800" b="1" dirty="0">
              <a:latin typeface="Times New Roman" pitchFamily="18" charset="0"/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2371693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247900" y="6172200"/>
            <a:ext cx="4268788" cy="519113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TRƯỚC PHẢN ỨNG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990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429000"/>
            <a:ext cx="9906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9" name="Group 7"/>
          <p:cNvGrpSpPr>
            <a:grpSpLocks/>
          </p:cNvGrpSpPr>
          <p:nvPr/>
        </p:nvGrpSpPr>
        <p:grpSpPr bwMode="auto">
          <a:xfrm>
            <a:off x="6705600" y="4038600"/>
            <a:ext cx="1600200" cy="533400"/>
            <a:chOff x="3888" y="2448"/>
            <a:chExt cx="1008" cy="384"/>
          </a:xfrm>
        </p:grpSpPr>
        <p:sp>
          <p:nvSpPr>
            <p:cNvPr id="33800" name="AutoShape 8"/>
            <p:cNvSpPr>
              <a:spLocks noChangeArrowheads="1"/>
            </p:cNvSpPr>
            <p:nvPr/>
          </p:nvSpPr>
          <p:spPr bwMode="auto">
            <a:xfrm>
              <a:off x="3888" y="2448"/>
              <a:ext cx="480" cy="384"/>
            </a:xfrm>
            <a:prstGeom prst="flowChartMagneticDisk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Arrowheads="1"/>
            </p:cNvSpPr>
            <p:nvPr/>
          </p:nvSpPr>
          <p:spPr bwMode="auto">
            <a:xfrm>
              <a:off x="4416" y="2448"/>
              <a:ext cx="480" cy="384"/>
            </a:xfrm>
            <a:prstGeom prst="flowChartMagneticDisk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02" name="Line 10"/>
          <p:cNvSpPr>
            <a:spLocks noChangeShapeType="1"/>
          </p:cNvSpPr>
          <p:nvPr/>
        </p:nvSpPr>
        <p:spPr bwMode="auto">
          <a:xfrm flipV="1">
            <a:off x="5029200" y="4495800"/>
            <a:ext cx="0" cy="6858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04139" y="1378059"/>
            <a:ext cx="3324862" cy="954107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Barium chloride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(BaCl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1416104" y="2345418"/>
            <a:ext cx="336496" cy="131218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250111" y="1378059"/>
            <a:ext cx="3731026" cy="95410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Sodium sulfate (Na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3733799" y="1855112"/>
            <a:ext cx="1516311" cy="180248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1476375" y="3276600"/>
            <a:ext cx="7162800" cy="2667000"/>
            <a:chOff x="761" y="2160"/>
            <a:chExt cx="4512" cy="1680"/>
          </a:xfrm>
        </p:grpSpPr>
        <p:sp>
          <p:nvSpPr>
            <p:cNvPr id="33808" name="Line 16"/>
            <p:cNvSpPr>
              <a:spLocks noChangeShapeType="1"/>
            </p:cNvSpPr>
            <p:nvPr/>
          </p:nvSpPr>
          <p:spPr bwMode="auto">
            <a:xfrm>
              <a:off x="1575" y="3382"/>
              <a:ext cx="2930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CC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09" name="Group 17"/>
            <p:cNvGrpSpPr>
              <a:grpSpLocks/>
            </p:cNvGrpSpPr>
            <p:nvPr/>
          </p:nvGrpSpPr>
          <p:grpSpPr bwMode="auto">
            <a:xfrm>
              <a:off x="761" y="3552"/>
              <a:ext cx="4512" cy="288"/>
              <a:chOff x="432" y="3395"/>
              <a:chExt cx="2029" cy="253"/>
            </a:xfrm>
          </p:grpSpPr>
          <p:sp>
            <p:nvSpPr>
              <p:cNvPr id="33810" name="Line 18"/>
              <p:cNvSpPr>
                <a:spLocks noChangeShapeType="1"/>
              </p:cNvSpPr>
              <p:nvPr/>
            </p:nvSpPr>
            <p:spPr bwMode="auto">
              <a:xfrm>
                <a:off x="432" y="3635"/>
                <a:ext cx="2016" cy="0"/>
              </a:xfrm>
              <a:prstGeom prst="line">
                <a:avLst/>
              </a:prstGeom>
              <a:noFill/>
              <a:ln w="76200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CC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1" name="Line 19"/>
              <p:cNvSpPr>
                <a:spLocks noChangeShapeType="1"/>
              </p:cNvSpPr>
              <p:nvPr/>
            </p:nvSpPr>
            <p:spPr bwMode="auto">
              <a:xfrm>
                <a:off x="768" y="3408"/>
                <a:ext cx="1392" cy="0"/>
              </a:xfrm>
              <a:prstGeom prst="line">
                <a:avLst/>
              </a:prstGeom>
              <a:noFill/>
              <a:ln w="76200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CC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2" name="Line 20"/>
              <p:cNvSpPr>
                <a:spLocks noChangeShapeType="1"/>
              </p:cNvSpPr>
              <p:nvPr/>
            </p:nvSpPr>
            <p:spPr bwMode="auto">
              <a:xfrm flipV="1">
                <a:off x="432" y="3395"/>
                <a:ext cx="384" cy="240"/>
              </a:xfrm>
              <a:prstGeom prst="line">
                <a:avLst/>
              </a:prstGeom>
              <a:noFill/>
              <a:ln w="76200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CC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3" name="Line 21"/>
              <p:cNvSpPr>
                <a:spLocks noChangeShapeType="1"/>
              </p:cNvSpPr>
              <p:nvPr/>
            </p:nvSpPr>
            <p:spPr bwMode="auto">
              <a:xfrm flipH="1" flipV="1">
                <a:off x="2125" y="3408"/>
                <a:ext cx="336" cy="240"/>
              </a:xfrm>
              <a:prstGeom prst="line">
                <a:avLst/>
              </a:prstGeom>
              <a:noFill/>
              <a:ln w="76200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CC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>
              <a:off x="1561" y="2928"/>
              <a:ext cx="7" cy="655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CC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>
              <a:off x="4522" y="2976"/>
              <a:ext cx="0" cy="598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CC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auto">
            <a:xfrm>
              <a:off x="3936" y="2832"/>
              <a:ext cx="1145" cy="172"/>
            </a:xfrm>
            <a:custGeom>
              <a:avLst/>
              <a:gdLst>
                <a:gd name="T0" fmla="*/ 48 w 1064"/>
                <a:gd name="T1" fmla="*/ 0 h 224"/>
                <a:gd name="T2" fmla="*/ 144 w 1064"/>
                <a:gd name="T3" fmla="*/ 192 h 224"/>
                <a:gd name="T4" fmla="*/ 912 w 1064"/>
                <a:gd name="T5" fmla="*/ 192 h 224"/>
                <a:gd name="T6" fmla="*/ 1056 w 1064"/>
                <a:gd name="T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4" h="224">
                  <a:moveTo>
                    <a:pt x="48" y="0"/>
                  </a:moveTo>
                  <a:cubicBezTo>
                    <a:pt x="24" y="80"/>
                    <a:pt x="0" y="160"/>
                    <a:pt x="144" y="192"/>
                  </a:cubicBezTo>
                  <a:cubicBezTo>
                    <a:pt x="288" y="224"/>
                    <a:pt x="760" y="224"/>
                    <a:pt x="912" y="192"/>
                  </a:cubicBezTo>
                  <a:cubicBezTo>
                    <a:pt x="1064" y="160"/>
                    <a:pt x="1060" y="80"/>
                    <a:pt x="1056" y="0"/>
                  </a:cubicBezTo>
                </a:path>
              </a:pathLst>
            </a:custGeom>
            <a:noFill/>
            <a:ln w="76200" cmpd="sng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CC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Freeform 25"/>
            <p:cNvSpPr>
              <a:spLocks/>
            </p:cNvSpPr>
            <p:nvPr/>
          </p:nvSpPr>
          <p:spPr bwMode="auto">
            <a:xfrm>
              <a:off x="989" y="2784"/>
              <a:ext cx="1145" cy="172"/>
            </a:xfrm>
            <a:custGeom>
              <a:avLst/>
              <a:gdLst>
                <a:gd name="T0" fmla="*/ 48 w 1064"/>
                <a:gd name="T1" fmla="*/ 0 h 224"/>
                <a:gd name="T2" fmla="*/ 144 w 1064"/>
                <a:gd name="T3" fmla="*/ 192 h 224"/>
                <a:gd name="T4" fmla="*/ 912 w 1064"/>
                <a:gd name="T5" fmla="*/ 192 h 224"/>
                <a:gd name="T6" fmla="*/ 1056 w 1064"/>
                <a:gd name="T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4" h="224">
                  <a:moveTo>
                    <a:pt x="48" y="0"/>
                  </a:moveTo>
                  <a:cubicBezTo>
                    <a:pt x="24" y="80"/>
                    <a:pt x="0" y="160"/>
                    <a:pt x="144" y="192"/>
                  </a:cubicBezTo>
                  <a:cubicBezTo>
                    <a:pt x="288" y="224"/>
                    <a:pt x="760" y="224"/>
                    <a:pt x="912" y="192"/>
                  </a:cubicBezTo>
                  <a:cubicBezTo>
                    <a:pt x="1064" y="160"/>
                    <a:pt x="1060" y="80"/>
                    <a:pt x="1056" y="0"/>
                  </a:cubicBezTo>
                </a:path>
              </a:pathLst>
            </a:custGeom>
            <a:noFill/>
            <a:ln w="76200" cmpd="sng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CC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18" name="Group 26"/>
            <p:cNvGrpSpPr>
              <a:grpSpLocks/>
            </p:cNvGrpSpPr>
            <p:nvPr/>
          </p:nvGrpSpPr>
          <p:grpSpPr bwMode="auto">
            <a:xfrm>
              <a:off x="2539" y="2160"/>
              <a:ext cx="913" cy="672"/>
              <a:chOff x="1824" y="2304"/>
              <a:chExt cx="768" cy="672"/>
            </a:xfrm>
          </p:grpSpPr>
          <p:sp>
            <p:nvSpPr>
              <p:cNvPr id="33819" name="Freeform 27"/>
              <p:cNvSpPr>
                <a:spLocks/>
              </p:cNvSpPr>
              <p:nvPr/>
            </p:nvSpPr>
            <p:spPr bwMode="auto">
              <a:xfrm>
                <a:off x="1824" y="2736"/>
                <a:ext cx="768" cy="96"/>
              </a:xfrm>
              <a:custGeom>
                <a:avLst/>
                <a:gdLst>
                  <a:gd name="T0" fmla="*/ 80 w 984"/>
                  <a:gd name="T1" fmla="*/ 336 h 336"/>
                  <a:gd name="T2" fmla="*/ 128 w 984"/>
                  <a:gd name="T3" fmla="*/ 48 h 336"/>
                  <a:gd name="T4" fmla="*/ 848 w 984"/>
                  <a:gd name="T5" fmla="*/ 48 h 336"/>
                  <a:gd name="T6" fmla="*/ 944 w 984"/>
                  <a:gd name="T7" fmla="*/ 192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4" h="336">
                    <a:moveTo>
                      <a:pt x="80" y="336"/>
                    </a:moveTo>
                    <a:cubicBezTo>
                      <a:pt x="40" y="216"/>
                      <a:pt x="0" y="96"/>
                      <a:pt x="128" y="48"/>
                    </a:cubicBezTo>
                    <a:cubicBezTo>
                      <a:pt x="256" y="0"/>
                      <a:pt x="712" y="24"/>
                      <a:pt x="848" y="48"/>
                    </a:cubicBezTo>
                    <a:cubicBezTo>
                      <a:pt x="984" y="72"/>
                      <a:pt x="964" y="132"/>
                      <a:pt x="944" y="192"/>
                    </a:cubicBezTo>
                  </a:path>
                </a:pathLst>
              </a:custGeom>
              <a:noFill/>
              <a:ln w="76200" cmpd="sng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CC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0" name="Text Box 28"/>
              <p:cNvSpPr txBox="1">
                <a:spLocks noChangeArrowheads="1"/>
              </p:cNvSpPr>
              <p:nvPr/>
            </p:nvSpPr>
            <p:spPr bwMode="auto">
              <a:xfrm>
                <a:off x="2064" y="2304"/>
                <a:ext cx="52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>
                    <a:solidFill>
                      <a:srgbClr val="006600"/>
                    </a:solidFill>
                  </a:rPr>
                  <a:t>0</a:t>
                </a:r>
              </a:p>
            </p:txBody>
          </p:sp>
          <p:sp>
            <p:nvSpPr>
              <p:cNvPr id="33821" name="Line 29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CC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822" name="Text Box 30"/>
            <p:cNvSpPr txBox="1">
              <a:spLocks noChangeArrowheads="1"/>
            </p:cNvSpPr>
            <p:nvPr/>
          </p:nvSpPr>
          <p:spPr bwMode="auto">
            <a:xfrm>
              <a:off x="1001" y="312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A</a:t>
              </a:r>
            </a:p>
          </p:txBody>
        </p:sp>
        <p:sp>
          <p:nvSpPr>
            <p:cNvPr id="33823" name="Text Box 31"/>
            <p:cNvSpPr txBox="1">
              <a:spLocks noChangeArrowheads="1"/>
            </p:cNvSpPr>
            <p:nvPr/>
          </p:nvSpPr>
          <p:spPr bwMode="auto">
            <a:xfrm>
              <a:off x="4553" y="3120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B</a:t>
              </a:r>
            </a:p>
          </p:txBody>
        </p:sp>
      </p:grp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2019300" y="509164"/>
            <a:ext cx="5400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thí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nghiệm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sau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00826" y="23479"/>
            <a:ext cx="47244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.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Thí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nghiệm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68758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802" grpId="0" animBg="1"/>
      <p:bldP spid="33803" grpId="0" animBg="1"/>
      <p:bldP spid="33804" grpId="0" animBg="1"/>
      <p:bldP spid="33805" grpId="0" animBg="1"/>
      <p:bldP spid="33806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990600" y="762000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1409700" y="3638550"/>
            <a:ext cx="7162800" cy="2667000"/>
            <a:chOff x="720" y="1968"/>
            <a:chExt cx="4512" cy="1680"/>
          </a:xfrm>
        </p:grpSpPr>
        <p:sp>
          <p:nvSpPr>
            <p:cNvPr id="35846" name="Line 6"/>
            <p:cNvSpPr>
              <a:spLocks noChangeShapeType="1"/>
            </p:cNvSpPr>
            <p:nvPr/>
          </p:nvSpPr>
          <p:spPr bwMode="auto">
            <a:xfrm>
              <a:off x="1534" y="3190"/>
              <a:ext cx="2841" cy="0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CC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47" name="Group 7"/>
            <p:cNvGrpSpPr>
              <a:grpSpLocks/>
            </p:cNvGrpSpPr>
            <p:nvPr/>
          </p:nvGrpSpPr>
          <p:grpSpPr bwMode="auto">
            <a:xfrm>
              <a:off x="720" y="3360"/>
              <a:ext cx="4512" cy="288"/>
              <a:chOff x="432" y="3395"/>
              <a:chExt cx="2029" cy="253"/>
            </a:xfrm>
          </p:grpSpPr>
          <p:sp>
            <p:nvSpPr>
              <p:cNvPr id="35848" name="Line 8"/>
              <p:cNvSpPr>
                <a:spLocks noChangeShapeType="1"/>
              </p:cNvSpPr>
              <p:nvPr/>
            </p:nvSpPr>
            <p:spPr bwMode="auto">
              <a:xfrm>
                <a:off x="432" y="3635"/>
                <a:ext cx="2016" cy="0"/>
              </a:xfrm>
              <a:prstGeom prst="line">
                <a:avLst/>
              </a:prstGeom>
              <a:noFill/>
              <a:ln w="76200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CC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9" name="Line 9"/>
              <p:cNvSpPr>
                <a:spLocks noChangeShapeType="1"/>
              </p:cNvSpPr>
              <p:nvPr/>
            </p:nvSpPr>
            <p:spPr bwMode="auto">
              <a:xfrm>
                <a:off x="768" y="3408"/>
                <a:ext cx="1392" cy="0"/>
              </a:xfrm>
              <a:prstGeom prst="line">
                <a:avLst/>
              </a:prstGeom>
              <a:noFill/>
              <a:ln w="76200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CC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0" name="Line 10"/>
              <p:cNvSpPr>
                <a:spLocks noChangeShapeType="1"/>
              </p:cNvSpPr>
              <p:nvPr/>
            </p:nvSpPr>
            <p:spPr bwMode="auto">
              <a:xfrm flipV="1">
                <a:off x="432" y="3395"/>
                <a:ext cx="384" cy="240"/>
              </a:xfrm>
              <a:prstGeom prst="line">
                <a:avLst/>
              </a:prstGeom>
              <a:noFill/>
              <a:ln w="76200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CC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1" name="Line 11"/>
              <p:cNvSpPr>
                <a:spLocks noChangeShapeType="1"/>
              </p:cNvSpPr>
              <p:nvPr/>
            </p:nvSpPr>
            <p:spPr bwMode="auto">
              <a:xfrm flipH="1" flipV="1">
                <a:off x="2125" y="3408"/>
                <a:ext cx="336" cy="240"/>
              </a:xfrm>
              <a:prstGeom prst="line">
                <a:avLst/>
              </a:prstGeom>
              <a:noFill/>
              <a:ln w="76200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CC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>
              <a:off x="1520" y="2736"/>
              <a:ext cx="7" cy="655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CC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Line 13"/>
            <p:cNvSpPr>
              <a:spLocks noChangeShapeType="1"/>
            </p:cNvSpPr>
            <p:nvPr/>
          </p:nvSpPr>
          <p:spPr bwMode="auto">
            <a:xfrm>
              <a:off x="4375" y="2784"/>
              <a:ext cx="0" cy="598"/>
            </a:xfrm>
            <a:prstGeom prst="line">
              <a:avLst/>
            </a:prstGeom>
            <a:noFill/>
            <a:ln w="76200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CC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Freeform 14"/>
            <p:cNvSpPr>
              <a:spLocks/>
            </p:cNvSpPr>
            <p:nvPr/>
          </p:nvSpPr>
          <p:spPr bwMode="auto">
            <a:xfrm>
              <a:off x="3804" y="2640"/>
              <a:ext cx="1145" cy="172"/>
            </a:xfrm>
            <a:custGeom>
              <a:avLst/>
              <a:gdLst>
                <a:gd name="T0" fmla="*/ 48 w 1064"/>
                <a:gd name="T1" fmla="*/ 0 h 224"/>
                <a:gd name="T2" fmla="*/ 144 w 1064"/>
                <a:gd name="T3" fmla="*/ 192 h 224"/>
                <a:gd name="T4" fmla="*/ 912 w 1064"/>
                <a:gd name="T5" fmla="*/ 192 h 224"/>
                <a:gd name="T6" fmla="*/ 1056 w 1064"/>
                <a:gd name="T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4" h="224">
                  <a:moveTo>
                    <a:pt x="48" y="0"/>
                  </a:moveTo>
                  <a:cubicBezTo>
                    <a:pt x="24" y="80"/>
                    <a:pt x="0" y="160"/>
                    <a:pt x="144" y="192"/>
                  </a:cubicBezTo>
                  <a:cubicBezTo>
                    <a:pt x="288" y="224"/>
                    <a:pt x="760" y="224"/>
                    <a:pt x="912" y="192"/>
                  </a:cubicBezTo>
                  <a:cubicBezTo>
                    <a:pt x="1064" y="160"/>
                    <a:pt x="1060" y="80"/>
                    <a:pt x="1056" y="0"/>
                  </a:cubicBezTo>
                </a:path>
              </a:pathLst>
            </a:custGeom>
            <a:noFill/>
            <a:ln w="76200" cmpd="sng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CC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5" name="Freeform 15"/>
            <p:cNvSpPr>
              <a:spLocks/>
            </p:cNvSpPr>
            <p:nvPr/>
          </p:nvSpPr>
          <p:spPr bwMode="auto">
            <a:xfrm>
              <a:off x="948" y="2592"/>
              <a:ext cx="1145" cy="172"/>
            </a:xfrm>
            <a:custGeom>
              <a:avLst/>
              <a:gdLst>
                <a:gd name="T0" fmla="*/ 48 w 1064"/>
                <a:gd name="T1" fmla="*/ 0 h 224"/>
                <a:gd name="T2" fmla="*/ 144 w 1064"/>
                <a:gd name="T3" fmla="*/ 192 h 224"/>
                <a:gd name="T4" fmla="*/ 912 w 1064"/>
                <a:gd name="T5" fmla="*/ 192 h 224"/>
                <a:gd name="T6" fmla="*/ 1056 w 1064"/>
                <a:gd name="T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4" h="224">
                  <a:moveTo>
                    <a:pt x="48" y="0"/>
                  </a:moveTo>
                  <a:cubicBezTo>
                    <a:pt x="24" y="80"/>
                    <a:pt x="0" y="160"/>
                    <a:pt x="144" y="192"/>
                  </a:cubicBezTo>
                  <a:cubicBezTo>
                    <a:pt x="288" y="224"/>
                    <a:pt x="760" y="224"/>
                    <a:pt x="912" y="192"/>
                  </a:cubicBezTo>
                  <a:cubicBezTo>
                    <a:pt x="1064" y="160"/>
                    <a:pt x="1060" y="80"/>
                    <a:pt x="1056" y="0"/>
                  </a:cubicBezTo>
                </a:path>
              </a:pathLst>
            </a:custGeom>
            <a:noFill/>
            <a:ln w="76200" cmpd="sng">
              <a:solidFill>
                <a:srgbClr val="0000CC"/>
              </a:solidFill>
              <a:round/>
              <a:headEnd/>
              <a:tailEnd/>
            </a:ln>
            <a:effectLst>
              <a:prstShdw prst="shdw17" dist="17961" dir="2700000">
                <a:srgbClr val="0000CC">
                  <a:gamma/>
                  <a:shade val="60000"/>
                  <a:invGamma/>
                </a:srgb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56" name="Group 16"/>
            <p:cNvGrpSpPr>
              <a:grpSpLocks/>
            </p:cNvGrpSpPr>
            <p:nvPr/>
          </p:nvGrpSpPr>
          <p:grpSpPr bwMode="auto">
            <a:xfrm>
              <a:off x="2491" y="1968"/>
              <a:ext cx="913" cy="672"/>
              <a:chOff x="1824" y="2304"/>
              <a:chExt cx="768" cy="672"/>
            </a:xfrm>
          </p:grpSpPr>
          <p:sp>
            <p:nvSpPr>
              <p:cNvPr id="35857" name="Freeform 17"/>
              <p:cNvSpPr>
                <a:spLocks/>
              </p:cNvSpPr>
              <p:nvPr/>
            </p:nvSpPr>
            <p:spPr bwMode="auto">
              <a:xfrm>
                <a:off x="1824" y="2736"/>
                <a:ext cx="768" cy="96"/>
              </a:xfrm>
              <a:custGeom>
                <a:avLst/>
                <a:gdLst>
                  <a:gd name="T0" fmla="*/ 80 w 984"/>
                  <a:gd name="T1" fmla="*/ 336 h 336"/>
                  <a:gd name="T2" fmla="*/ 128 w 984"/>
                  <a:gd name="T3" fmla="*/ 48 h 336"/>
                  <a:gd name="T4" fmla="*/ 848 w 984"/>
                  <a:gd name="T5" fmla="*/ 48 h 336"/>
                  <a:gd name="T6" fmla="*/ 944 w 984"/>
                  <a:gd name="T7" fmla="*/ 192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4" h="336">
                    <a:moveTo>
                      <a:pt x="80" y="336"/>
                    </a:moveTo>
                    <a:cubicBezTo>
                      <a:pt x="40" y="216"/>
                      <a:pt x="0" y="96"/>
                      <a:pt x="128" y="48"/>
                    </a:cubicBezTo>
                    <a:cubicBezTo>
                      <a:pt x="256" y="0"/>
                      <a:pt x="712" y="24"/>
                      <a:pt x="848" y="48"/>
                    </a:cubicBezTo>
                    <a:cubicBezTo>
                      <a:pt x="984" y="72"/>
                      <a:pt x="964" y="132"/>
                      <a:pt x="944" y="192"/>
                    </a:cubicBezTo>
                  </a:path>
                </a:pathLst>
              </a:custGeom>
              <a:noFill/>
              <a:ln w="76200" cmpd="sng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CC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8" name="Text Box 18"/>
              <p:cNvSpPr txBox="1">
                <a:spLocks noChangeArrowheads="1"/>
              </p:cNvSpPr>
              <p:nvPr/>
            </p:nvSpPr>
            <p:spPr bwMode="auto">
              <a:xfrm>
                <a:off x="2064" y="2304"/>
                <a:ext cx="528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6200">
                    <a:solidFill>
                      <a:srgbClr val="0000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189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4400" b="1">
                    <a:solidFill>
                      <a:srgbClr val="006600"/>
                    </a:solidFill>
                  </a:rPr>
                  <a:t>0</a:t>
                </a:r>
              </a:p>
            </p:txBody>
          </p:sp>
          <p:sp>
            <p:nvSpPr>
              <p:cNvPr id="35859" name="Line 19"/>
              <p:cNvSpPr>
                <a:spLocks noChangeShapeType="1"/>
              </p:cNvSpPr>
              <p:nvPr/>
            </p:nvSpPr>
            <p:spPr bwMode="auto">
              <a:xfrm>
                <a:off x="2208" y="2688"/>
                <a:ext cx="0" cy="288"/>
              </a:xfrm>
              <a:prstGeom prst="line">
                <a:avLst/>
              </a:prstGeom>
              <a:noFill/>
              <a:ln w="76200">
                <a:solidFill>
                  <a:srgbClr val="0000CC"/>
                </a:solidFill>
                <a:round/>
                <a:headEnd/>
                <a:tailEnd/>
              </a:ln>
              <a:effectLst>
                <a:prstShdw prst="shdw17" dist="17961" dir="2700000">
                  <a:srgbClr val="0000CC">
                    <a:gamma/>
                    <a:shade val="60000"/>
                    <a:invGamma/>
                  </a:srgb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5860" name="Picture 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05159">
            <a:off x="2137568" y="2224882"/>
            <a:ext cx="9826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1" name="Picture 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3730625"/>
            <a:ext cx="10668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62" name="Group 22"/>
          <p:cNvGrpSpPr>
            <a:grpSpLocks/>
          </p:cNvGrpSpPr>
          <p:nvPr/>
        </p:nvGrpSpPr>
        <p:grpSpPr bwMode="auto">
          <a:xfrm>
            <a:off x="6438900" y="4384675"/>
            <a:ext cx="1600200" cy="533400"/>
            <a:chOff x="3888" y="2448"/>
            <a:chExt cx="1008" cy="384"/>
          </a:xfrm>
        </p:grpSpPr>
        <p:sp>
          <p:nvSpPr>
            <p:cNvPr id="35863" name="AutoShape 23"/>
            <p:cNvSpPr>
              <a:spLocks noChangeArrowheads="1"/>
            </p:cNvSpPr>
            <p:nvPr/>
          </p:nvSpPr>
          <p:spPr bwMode="auto">
            <a:xfrm>
              <a:off x="3888" y="2448"/>
              <a:ext cx="480" cy="384"/>
            </a:xfrm>
            <a:prstGeom prst="flowChartMagneticDisk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4" name="AutoShape 24"/>
            <p:cNvSpPr>
              <a:spLocks noChangeArrowheads="1"/>
            </p:cNvSpPr>
            <p:nvPr/>
          </p:nvSpPr>
          <p:spPr bwMode="auto">
            <a:xfrm>
              <a:off x="4416" y="2448"/>
              <a:ext cx="480" cy="384"/>
            </a:xfrm>
            <a:prstGeom prst="flowChartMagneticDisk">
              <a:avLst/>
            </a:prstGeom>
            <a:solidFill>
              <a:srgbClr val="66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65" name="Line 25"/>
          <p:cNvSpPr>
            <a:spLocks noChangeShapeType="1"/>
          </p:cNvSpPr>
          <p:nvPr/>
        </p:nvSpPr>
        <p:spPr bwMode="auto">
          <a:xfrm flipV="1">
            <a:off x="4956175" y="4841875"/>
            <a:ext cx="0" cy="68580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4191000" y="1568450"/>
            <a:ext cx="4381500" cy="954107"/>
          </a:xfrm>
          <a:prstGeom prst="rect">
            <a:avLst/>
          </a:prstGeom>
          <a:ln>
            <a:noFill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Sodium sulfate (Na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 flipH="1">
            <a:off x="3314700" y="1870075"/>
            <a:ext cx="914400" cy="1143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5868" name="Picture 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714750"/>
            <a:ext cx="1066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9" name="Picture 29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r="3572"/>
          <a:stretch>
            <a:fillRect/>
          </a:stretch>
        </p:blipFill>
        <p:spPr bwMode="auto">
          <a:xfrm>
            <a:off x="1600200" y="3705225"/>
            <a:ext cx="91440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2476500" y="6338888"/>
            <a:ext cx="4305300" cy="51911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 PHẢN ỨNG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2195513" y="260350"/>
            <a:ext cx="5400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</a:rPr>
              <a:t>Quan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</a:rPr>
              <a:t>sát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</a:rPr>
              <a:t>thí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</a:rPr>
              <a:t>nghiệm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</a:rPr>
              <a:t>sau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</a:rPr>
              <a:t>:</a:t>
            </a:r>
          </a:p>
        </p:txBody>
      </p:sp>
      <p:pic>
        <p:nvPicPr>
          <p:cNvPr id="35873" name="Picture 3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206529">
            <a:off x="2093913" y="2212975"/>
            <a:ext cx="10668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5" name="Picture 3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3711575"/>
            <a:ext cx="9826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743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5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5" grpId="0" animBg="1"/>
      <p:bldP spid="35865" grpId="1" animBg="1"/>
      <p:bldP spid="35866" grpId="0" animBg="1"/>
      <p:bldP spid="35867" grpId="0" animBg="1"/>
      <p:bldP spid="35867" grpId="1" animBg="1"/>
      <p:bldP spid="358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6872" name="Rectangle 8"/>
              <p:cNvSpPr>
                <a:spLocks noChangeArrowheads="1"/>
              </p:cNvSpPr>
              <p:nvPr/>
            </p:nvSpPr>
            <p:spPr bwMode="auto">
              <a:xfrm>
                <a:off x="152400" y="796290"/>
                <a:ext cx="8839200" cy="4801314"/>
              </a:xfrm>
              <a:prstGeom prst="rect">
                <a:avLst/>
              </a:prstGeom>
              <a:ln/>
              <a:ex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185738" indent="-185738" algn="just">
                  <a:spcBef>
                    <a:spcPct val="50000"/>
                  </a:spcBef>
                  <a:buAutoNum type="arabicPeriod"/>
                </a:pP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Vị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trí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của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kim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cân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trước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sau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phản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ứng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có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thay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đổi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không</a:t>
                </a: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?</a:t>
                </a:r>
              </a:p>
              <a:p>
                <a:pPr algn="just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3600" b="0" i="0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3600" b="0" dirty="0" smtClean="0">
                    <a:latin typeface="Times New Roman" pitchFamily="18" charset="0"/>
                    <a:ea typeface="Cambria Math"/>
                  </a:rPr>
                  <a:t> </a:t>
                </a:r>
              </a:p>
              <a:p>
                <a:pPr algn="just">
                  <a:spcBef>
                    <a:spcPct val="50000"/>
                  </a:spcBef>
                </a:pPr>
                <a:r>
                  <a:rPr lang="en-US" sz="3600" b="1" dirty="0" smtClean="0">
                    <a:solidFill>
                      <a:srgbClr val="002060"/>
                    </a:solidFill>
                    <a:latin typeface="Times New Roman" pitchFamily="18" charset="0"/>
                  </a:rPr>
                  <a:t>2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.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Có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nhận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xét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gì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về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tổng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khối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lượng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của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chất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tham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gia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và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tổng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khối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lượng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của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chất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sản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Times New Roman" pitchFamily="18" charset="0"/>
                  </a:rPr>
                  <a:t>phẩm</a:t>
                </a:r>
                <a:r>
                  <a:rPr lang="en-US" sz="3600" b="1" dirty="0">
                    <a:solidFill>
                      <a:srgbClr val="002060"/>
                    </a:solidFill>
                    <a:latin typeface="Times New Roman" pitchFamily="18" charset="0"/>
                  </a:rPr>
                  <a:t>?</a:t>
                </a:r>
              </a:p>
              <a:p>
                <a:pPr algn="just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600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3600" dirty="0" smtClean="0">
                    <a:latin typeface="Times New Roman" pitchFamily="18" charset="0"/>
                  </a:rPr>
                  <a:t> </a:t>
                </a:r>
                <a:endParaRPr lang="en-US" sz="3600" dirty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3687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796290"/>
                <a:ext cx="8839200" cy="48013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2454965" y="0"/>
            <a:ext cx="4618885" cy="64633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Trả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lời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câu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hỏi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616998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  <p:bldP spid="368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6949" y="381000"/>
            <a:ext cx="40322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II.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Định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luật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: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8600" y="1310263"/>
            <a:ext cx="2952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</a:rPr>
              <a:t>Nội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 dung: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2555875" y="1773238"/>
            <a:ext cx="467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04800" y="2286000"/>
            <a:ext cx="8650357" cy="1754326"/>
          </a:xfrm>
          <a:prstGeom prst="rect">
            <a:avLst/>
          </a:prstGeom>
          <a:ln>
            <a:noFill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dirty="0" err="1" smtClean="0">
                <a:latin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hoá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</a:rPr>
              <a:t>tổng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khối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sản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phẩm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tổng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khối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ứng</a:t>
            </a:r>
            <a:r>
              <a:rPr lang="en-US" sz="3600" dirty="0" smtClean="0">
                <a:latin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</a:endParaRPr>
          </a:p>
        </p:txBody>
      </p:sp>
      <p:pic>
        <p:nvPicPr>
          <p:cNvPr id="7" name="Picture 3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667" y1="45395" x2="5667" y2="45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4225037" cy="485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78724" y="1609729"/>
            <a:ext cx="814647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5400" dirty="0">
                <a:ln w="9525"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endParaRPr lang="en-US" sz="5400" dirty="0">
              <a:ln w="9525">
                <a:solidFill>
                  <a:sysClr val="windowText" lastClr="0000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40175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9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2362200" y="981074"/>
            <a:ext cx="6476999" cy="3667125"/>
          </a:xfrm>
          <a:prstGeom prst="cloudCallout">
            <a:avLst>
              <a:gd name="adj1" fmla="val -24142"/>
              <a:gd name="adj2" fmla="val 74569"/>
            </a:avLst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phản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ứng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hoá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</a:rPr>
              <a:t>chất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biến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nhưng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tại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khối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thay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đổi</a:t>
            </a:r>
            <a:r>
              <a:rPr lang="en-US" sz="3600" b="1" dirty="0">
                <a:latin typeface="Times New Roman" pitchFamily="18" charset="0"/>
              </a:rPr>
              <a:t> ?</a:t>
            </a:r>
          </a:p>
          <a:p>
            <a:pPr algn="ctr"/>
            <a:endParaRPr lang="en-US" sz="3600" b="1" dirty="0">
              <a:latin typeface="Times New Roman" pitchFamily="18" charset="0"/>
            </a:endParaRPr>
          </a:p>
        </p:txBody>
      </p:sp>
      <p:pic>
        <p:nvPicPr>
          <p:cNvPr id="27655" name="Picture 7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18383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6949" y="381000"/>
            <a:ext cx="40322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 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II.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Định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luật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: </a:t>
            </a:r>
          </a:p>
        </p:txBody>
      </p:sp>
      <p:pic>
        <p:nvPicPr>
          <p:cNvPr id="7" name="Picture 3" descr="C:\Users\HUYEN\Desktop\BACKGROUND\pngtree-chemical-conical-flask-cartoon-illustration-png-image_4740140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667" y1="45395" x2="5667" y2="453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4377437" cy="488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8519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775</Words>
  <Application>Microsoft Office PowerPoint</Application>
  <PresentationFormat>On-screen Show (4:3)</PresentationFormat>
  <Paragraphs>79</Paragraphs>
  <Slides>17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</dc:creator>
  <cp:lastModifiedBy>HUYEN</cp:lastModifiedBy>
  <cp:revision>3</cp:revision>
  <dcterms:created xsi:type="dcterms:W3CDTF">2021-11-02T01:47:22Z</dcterms:created>
  <dcterms:modified xsi:type="dcterms:W3CDTF">2021-11-02T01:56:21Z</dcterms:modified>
</cp:coreProperties>
</file>